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1" r:id="rId3"/>
    <p:sldId id="261" r:id="rId4"/>
    <p:sldId id="262" r:id="rId5"/>
    <p:sldId id="269" r:id="rId6"/>
    <p:sldId id="259" r:id="rId7"/>
    <p:sldId id="274" r:id="rId8"/>
    <p:sldId id="273" r:id="rId9"/>
    <p:sldId id="275" r:id="rId10"/>
    <p:sldId id="266" r:id="rId11"/>
    <p:sldId id="267" r:id="rId12"/>
    <p:sldId id="268" r:id="rId13"/>
    <p:sldId id="263" r:id="rId14"/>
    <p:sldId id="265" r:id="rId15"/>
    <p:sldId id="26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AB96-0B05-4CAA-9552-CEBE79BEEF44}" type="datetimeFigureOut">
              <a:rPr lang="ru-RU" smtClean="0"/>
              <a:pPr/>
              <a:t>16.12.2020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5A924-FB09-4D33-8E33-BC5C7FE609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AB96-0B05-4CAA-9552-CEBE79BEEF44}" type="datetimeFigureOut">
              <a:rPr lang="ru-RU" smtClean="0"/>
              <a:pPr/>
              <a:t>16.12.2020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5A924-FB09-4D33-8E33-BC5C7FE609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AB96-0B05-4CAA-9552-CEBE79BEEF44}" type="datetimeFigureOut">
              <a:rPr lang="ru-RU" smtClean="0"/>
              <a:pPr/>
              <a:t>16.12.2020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5A924-FB09-4D33-8E33-BC5C7FE609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AB96-0B05-4CAA-9552-CEBE79BEEF44}" type="datetimeFigureOut">
              <a:rPr lang="ru-RU" smtClean="0"/>
              <a:pPr/>
              <a:t>16.12.2020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5A924-FB09-4D33-8E33-BC5C7FE609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AB96-0B05-4CAA-9552-CEBE79BEEF44}" type="datetimeFigureOut">
              <a:rPr lang="ru-RU" smtClean="0"/>
              <a:pPr/>
              <a:t>16.12.2020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5A924-FB09-4D33-8E33-BC5C7FE609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AB96-0B05-4CAA-9552-CEBE79BEEF44}" type="datetimeFigureOut">
              <a:rPr lang="ru-RU" smtClean="0"/>
              <a:pPr/>
              <a:t>16.12.2020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5A924-FB09-4D33-8E33-BC5C7FE609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AB96-0B05-4CAA-9552-CEBE79BEEF44}" type="datetimeFigureOut">
              <a:rPr lang="ru-RU" smtClean="0"/>
              <a:pPr/>
              <a:t>16.12.2020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5A924-FB09-4D33-8E33-BC5C7FE609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AB96-0B05-4CAA-9552-CEBE79BEEF44}" type="datetimeFigureOut">
              <a:rPr lang="ru-RU" smtClean="0"/>
              <a:pPr/>
              <a:t>16.12.2020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5A924-FB09-4D33-8E33-BC5C7FE609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AB96-0B05-4CAA-9552-CEBE79BEEF44}" type="datetimeFigureOut">
              <a:rPr lang="ru-RU" smtClean="0"/>
              <a:pPr/>
              <a:t>16.12.2020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5A924-FB09-4D33-8E33-BC5C7FE609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AB96-0B05-4CAA-9552-CEBE79BEEF44}" type="datetimeFigureOut">
              <a:rPr lang="ru-RU" smtClean="0"/>
              <a:pPr/>
              <a:t>16.12.2020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5A924-FB09-4D33-8E33-BC5C7FE609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449AB96-0B05-4CAA-9552-CEBE79BEEF44}" type="datetimeFigureOut">
              <a:rPr lang="ru-RU" smtClean="0"/>
              <a:pPr/>
              <a:t>16.12.2020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15A924-FB09-4D33-8E33-BC5C7FE6099A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49AB96-0B05-4CAA-9552-CEBE79BEEF44}" type="datetimeFigureOut">
              <a:rPr lang="ru-RU" smtClean="0"/>
              <a:pPr/>
              <a:t>16.12.2020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15A924-FB09-4D33-8E33-BC5C7FE6099A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https://fs02.urokinachalki.ru/e/00041f-0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5656" y="5733256"/>
            <a:ext cx="6400800" cy="720080"/>
          </a:xfrm>
        </p:spPr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ru-RU" altLang="ru-RU" sz="1600" b="1" dirty="0" smtClean="0">
                <a:solidFill>
                  <a:srgbClr val="0D0D0D"/>
                </a:solidFill>
                <a:latin typeface="Times New Roman" pitchFamily="18" charset="0"/>
                <a:cs typeface="Times New Roman" pitchFamily="18" charset="0"/>
              </a:rPr>
              <a:t>Выполнила: Соколова Е. В.</a:t>
            </a:r>
          </a:p>
          <a:p>
            <a:pPr>
              <a:lnSpc>
                <a:spcPct val="80000"/>
              </a:lnSpc>
            </a:pPr>
            <a:r>
              <a:rPr lang="ru-RU" altLang="ru-RU" sz="1600" b="1" dirty="0" smtClean="0">
                <a:solidFill>
                  <a:srgbClr val="0D0D0D"/>
                </a:solidFill>
                <a:latin typeface="Times New Roman" pitchFamily="18" charset="0"/>
                <a:cs typeface="Times New Roman" pitchFamily="18" charset="0"/>
              </a:rPr>
              <a:t>   г. Урень 2020 г</a:t>
            </a:r>
            <a:endParaRPr lang="ru-RU" altLang="ru-RU" sz="1600" b="1" dirty="0">
              <a:solidFill>
                <a:srgbClr val="0D0D0D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Заголовок 1"/>
          <p:cNvSpPr>
            <a:spLocks noGrp="1"/>
          </p:cNvSpPr>
          <p:nvPr>
            <p:ph type="ctrTitle"/>
          </p:nvPr>
        </p:nvSpPr>
        <p:spPr>
          <a:xfrm>
            <a:off x="755576" y="332656"/>
            <a:ext cx="7772400" cy="1470025"/>
          </a:xfrm>
        </p:spPr>
        <p:txBody>
          <a:bodyPr rtlCol="0"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Муниципальное автономное дошкольное образовательное учреждение  </a:t>
            </a:r>
            <a:br>
              <a:rPr lang="ru-RU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детский сад «Ромашка»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1187624" y="1556792"/>
            <a:ext cx="7408912" cy="3096344"/>
          </a:xfrm>
          <a:prstGeom prst="rect">
            <a:avLst/>
          </a:prstGeom>
        </p:spPr>
        <p:txBody>
          <a:bodyPr vert="horz" lIns="91440" tIns="45720" rIns="91440" bIns="45720" rtlCol="0">
            <a:normAutofit fontScale="70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n-ea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4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«Формирование</a:t>
            </a:r>
            <a:r>
              <a:rPr kumimoji="0" lang="ru-RU" sz="46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46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элементарных математических представлений у дошкольников посредством развивающих игр </a:t>
            </a: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ts val="6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ru-RU" sz="4600" b="1" i="0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с применением </a:t>
            </a:r>
            <a:r>
              <a:rPr kumimoji="0" lang="ru-RU" sz="4600" b="1" i="0" u="none" strike="noStrike" kern="1200" cap="none" spc="0" normalizeH="0" noProof="0" dirty="0" err="1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кейс-технологий</a:t>
            </a:r>
            <a:r>
              <a:rPr kumimoji="0" lang="ru-RU" sz="46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»</a:t>
            </a:r>
            <a:endParaRPr kumimoji="0" lang="ru-RU" sz="46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0" marR="0" lvl="0" indent="0" algn="ctr" defTabSz="914400" rtl="0" eaLnBrk="1" fontAlgn="auto" latinLnBrk="0" hangingPunct="1">
              <a:lnSpc>
                <a:spcPct val="12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s://fs02.urokinachalki.ru/e/00041f-0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881336"/>
            <a:ext cx="8352928" cy="5976664"/>
          </a:xfrm>
        </p:spPr>
        <p:txBody>
          <a:bodyPr>
            <a:normAutofit/>
          </a:bodyPr>
          <a:lstStyle/>
          <a:p>
            <a:pPr marL="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Развитие элементарных математических представлений – это</a:t>
            </a:r>
          </a:p>
          <a:p>
            <a:pPr marL="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важная часть интеллектуального и личностного развития </a:t>
            </a:r>
          </a:p>
          <a:p>
            <a:pPr marL="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дошкольника. Поэтому, одна из основных задач дошкольного образования - математическое развитие ребенка. Оно не сводится к тому, чтобы </a:t>
            </a:r>
          </a:p>
          <a:p>
            <a:pPr marL="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научить дошкольника считать, измерять и решать арифметические задачи.</a:t>
            </a:r>
          </a:p>
          <a:p>
            <a:pPr marL="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Это еще и способности видеть, открывать в окружающем мире свойства, отношение, зависимости. Умение все это обозначать предметами, знаками и словами. </a:t>
            </a:r>
          </a:p>
          <a:p>
            <a:pPr marL="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 Точность и строгость математики как науки никак не должны </a:t>
            </a:r>
          </a:p>
          <a:p>
            <a:pPr marL="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выливаться в сухость ее преподавания детям. Поэтому широко используется игровая форма обучения.</a:t>
            </a:r>
          </a:p>
          <a:p>
            <a:pPr marL="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Игры с математическим содержанием развивают логическое мышление, познавательные интересы, творческие способности, речь, воспитывают самостоятельность, инициативу, настойчивость в достижении цели, преодолении трудностей.</a:t>
            </a:r>
            <a:endParaRPr lang="ru-RU" sz="2000" dirty="0"/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539552" y="4653136"/>
            <a:ext cx="7992888" cy="15841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3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  </a:t>
            </a:r>
            <a:endParaRPr kumimoji="0" lang="ru-RU" sz="2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s://fs02.urokinachalki.ru/e/00041f-0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611560" y="1052736"/>
            <a:ext cx="8229600" cy="4525963"/>
          </a:xfrm>
        </p:spPr>
        <p:txBody>
          <a:bodyPr>
            <a:normAutofit lnSpcReduction="10000"/>
          </a:bodyPr>
          <a:lstStyle/>
          <a:p>
            <a:pPr marL="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Как сделать изучение математики более привлекательным и </a:t>
            </a:r>
          </a:p>
          <a:p>
            <a:pPr marL="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доступным, как облегчить переход от дошкольного обучения к школьному образованию? Одной из новых форм эффективных технологий обучения является проблемно-ситуативное обучение с использованием кейсов. </a:t>
            </a:r>
          </a:p>
          <a:p>
            <a:pPr marL="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Название  «кейс-технология» произошло от латинского 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2000" i="1" dirty="0" err="1" smtClean="0">
                <a:latin typeface="Times New Roman" pitchFamily="18" charset="0"/>
                <a:cs typeface="Times New Roman" pitchFamily="18" charset="0"/>
              </a:rPr>
              <a:t>casus</a:t>
            </a:r>
            <a:r>
              <a:rPr lang="ru-RU" sz="2000" i="1" dirty="0" smtClean="0">
                <a:latin typeface="Times New Roman" pitchFamily="18" charset="0"/>
                <a:cs typeface="Times New Roman" pitchFamily="18" charset="0"/>
              </a:rPr>
              <a:t>»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 - запутанный, необычный случай.</a:t>
            </a:r>
          </a:p>
          <a:p>
            <a:pPr marL="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Кейс-технология - это интерактивная технология для краткосрочного обучения на основе реальных или вымышленных ситуаций, направленная не столько на освоение знаний, сколько на формирование у воспитанников новых качеств и умений. Другими словами, кейс - технология — это разбор ситуации или конкретного случая, деловая игра. </a:t>
            </a:r>
          </a:p>
          <a:p>
            <a:pPr marL="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Дети должны проанализировать ситуацию, разобраться в сути проблемы, предложить возможные решения и выбрать лучшее из них.</a:t>
            </a:r>
          </a:p>
          <a:p>
            <a:pPr marL="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    Кейсы основаны на реальном фактическом материале или же приближены к реальной ситуации.</a:t>
            </a:r>
          </a:p>
          <a:p>
            <a:pPr marL="0">
              <a:spcBef>
                <a:spcPts val="0"/>
              </a:spcBef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338" name="AutoShape 2" descr="https://fsd.kopilkaurokov.ru/up/html/2019/11/13/k_5dcbc83428f78/526868_1.jpe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s://fs02.urokinachalki.ru/e/00041f-0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620688"/>
            <a:ext cx="8229600" cy="4525963"/>
          </a:xfrm>
        </p:spPr>
        <p:txBody>
          <a:bodyPr>
            <a:normAutofit/>
          </a:bodyPr>
          <a:lstStyle/>
          <a:p>
            <a:pPr marL="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Главное предназначение кейс – технологий – развивать способность детей анализировать различные проблемы и находить их решение,</a:t>
            </a:r>
          </a:p>
          <a:p>
            <a:pPr marL="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умение работать с информацией; стимулировать их познавательную активность через практическую деятельность и диалог с помощью смоделированной ситуации. При этом любая ситуация должна предполагать несколько вариантов решений и быть максимально приближена к личному опыту детей.  </a:t>
            </a:r>
          </a:p>
          <a:p>
            <a:pPr marL="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Кейс - технологии позволяют взаимодействовать всем участникам образовательного процесса. Вместе с воспитателем дети анализируют ситуацию, совместно разбираются в проблеме, предполагают способы, как ее решить, и выбирают лучший вариант. </a:t>
            </a:r>
          </a:p>
          <a:p>
            <a:pPr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C:\Users\эщзц\AppData\Local\Microsoft\Windows\Temporary Internet Files\Content.Word\IMG_20201215_161156.jpg"/>
          <p:cNvPicPr/>
          <p:nvPr/>
        </p:nvPicPr>
        <p:blipFill>
          <a:blip r:embed="rId3" cstate="print"/>
          <a:srcRect t="7991" r="7336" b="16756"/>
          <a:stretch>
            <a:fillRect/>
          </a:stretch>
        </p:blipFill>
        <p:spPr bwMode="auto">
          <a:xfrm>
            <a:off x="1475656" y="4077072"/>
            <a:ext cx="2520280" cy="23037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C:\Users\эщзц\AppData\Local\Microsoft\Windows\Temporary Internet Files\Content.Word\IMG_20201215_163406.jpg"/>
          <p:cNvPicPr/>
          <p:nvPr/>
        </p:nvPicPr>
        <p:blipFill>
          <a:blip r:embed="rId4" cstate="print"/>
          <a:srcRect l="7875" t="5757" r="8329" b="16270"/>
          <a:stretch>
            <a:fillRect/>
          </a:stretch>
        </p:blipFill>
        <p:spPr bwMode="auto">
          <a:xfrm>
            <a:off x="5220072" y="4077072"/>
            <a:ext cx="2736304" cy="23042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s://fs02.urokinachalki.ru/e/00041f-0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980728"/>
            <a:ext cx="8229600" cy="5400600"/>
          </a:xfrm>
        </p:spPr>
        <p:txBody>
          <a:bodyPr>
            <a:normAutofit/>
          </a:bodyPr>
          <a:lstStyle/>
          <a:p>
            <a:pPr marL="0" algn="ctr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 </a:t>
            </a:r>
          </a:p>
          <a:p>
            <a:pPr marL="0" algn="ctr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В работе с детьми по ФЭМП можно использовать</a:t>
            </a:r>
          </a:p>
          <a:p>
            <a:pPr marL="0" algn="ctr">
              <a:spcBef>
                <a:spcPts val="0"/>
              </a:spcBef>
              <a:buNone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следующие виды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кейс-технологий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algn="ctr">
              <a:spcBef>
                <a:spcPts val="0"/>
              </a:spcBef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>
              <a:spcBef>
                <a:spcPts val="0"/>
              </a:spcBef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кейс – иллюстрации или фото – кейсы;</a:t>
            </a:r>
          </a:p>
          <a:p>
            <a:pPr marL="0">
              <a:spcBef>
                <a:spcPts val="0"/>
              </a:spcBef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>
              <a:spcBef>
                <a:spcPts val="0"/>
              </a:spcBef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анализ конкретных ситуаций;</a:t>
            </a:r>
          </a:p>
          <a:p>
            <a:pPr marL="0">
              <a:spcBef>
                <a:spcPts val="0"/>
              </a:spcBef>
              <a:buNone/>
            </a:pP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>
              <a:spcBef>
                <a:spcPts val="0"/>
              </a:spcBef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проигрывание ролей (ролевое проектирование).</a:t>
            </a:r>
          </a:p>
          <a:p>
            <a:pPr>
              <a:buNone/>
            </a:pPr>
            <a:endParaRPr lang="ru-RU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s://fs02.urokinachalki.ru/e/00041f-0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4525963"/>
          </a:xfrm>
        </p:spPr>
        <p:txBody>
          <a:bodyPr>
            <a:normAutofit/>
          </a:bodyPr>
          <a:lstStyle/>
          <a:p>
            <a:pPr marL="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2"/>
          <p:cNvSpPr txBox="1">
            <a:spLocks/>
          </p:cNvSpPr>
          <p:nvPr/>
        </p:nvSpPr>
        <p:spPr>
          <a:xfrm>
            <a:off x="539552" y="105273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/>
          <a:p>
            <a:pPr marR="0" lvl="0" indent="-342900" algn="ctr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Кейс-иллюстрация (фото</a:t>
            </a:r>
            <a:r>
              <a:rPr kumimoji="0" lang="ru-RU" sz="20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– кейс)</a:t>
            </a:r>
            <a:endParaRPr kumimoji="0" lang="ru-RU" sz="20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R="0" lvl="0" indent="-342900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Эт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о иллюстрация (или</a:t>
            </a:r>
            <a:r>
              <a:rPr kumimoji="0" lang="ru-RU" sz="20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фотография)</a:t>
            </a: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, которая используется для рассмотрения проблемной ситуации. Целью работы с ней является </a:t>
            </a:r>
          </a:p>
          <a:p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разбор сути проблемы, анализ возможных решений и выбор лучшего из них. Кейс-иллюстрация отличается от наглядности тем, что в ней всегда есть проблема. Рассматривая иллюстрации, дети обсуждают полученную информацию, рассуждают, принимают решение, могут предполагать и строить на основе этого прогноз. Выбранная ситуация должна иллюстрировать те проблемы, с которыми ребёнок может столкнуться в жизни или уже сталкивался. </a:t>
            </a:r>
          </a:p>
          <a:p>
            <a:endParaRPr kumimoji="0" lang="ru-RU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кейс-иллюстрацию (фото-кейс) входит: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Фото-сюжет, который отражает какаю-то проблему.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Текст, который описывает совокупность событий.</a:t>
            </a:r>
          </a:p>
          <a:p>
            <a:pPr>
              <a:buFont typeface="Arial" pitchFamily="34" charset="0"/>
              <a:buChar char="•"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Задание - правильно поставленный вопрос.</a:t>
            </a:r>
          </a:p>
          <a:p>
            <a:pPr marR="0" lvl="0" indent="-34290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ClrTx/>
              <a:buSzTx/>
              <a:tabLst/>
              <a:defRPr/>
            </a:pPr>
            <a:r>
              <a:rPr kumimoji="0" lang="ru-RU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                  </a:t>
            </a:r>
            <a:endParaRPr kumimoji="0" lang="ru-RU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s://fs02.urokinachalki.ru/e/00041f-0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260648"/>
            <a:ext cx="8229600" cy="6264696"/>
          </a:xfrm>
        </p:spPr>
        <p:txBody>
          <a:bodyPr>
            <a:normAutofit/>
          </a:bodyPr>
          <a:lstStyle/>
          <a:p>
            <a:pPr marL="0">
              <a:spcBef>
                <a:spcPts val="0"/>
              </a:spcBef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ctr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«Сливы»</a:t>
            </a:r>
          </a:p>
          <a:p>
            <a:pPr marL="0">
              <a:spcBef>
                <a:spcPts val="0"/>
              </a:spcBef>
              <a:buNone/>
            </a:pPr>
            <a:r>
              <a:rPr lang="ru-RU" sz="2000" u="sng" dirty="0" smtClean="0"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закреплять состав числа 8.</a:t>
            </a:r>
          </a:p>
          <a:p>
            <a:pPr marL="0">
              <a:spcBef>
                <a:spcPts val="0"/>
              </a:spcBef>
              <a:buNone/>
            </a:pPr>
            <a:r>
              <a:rPr lang="ru-RU" sz="2000" u="sng" dirty="0" smtClean="0">
                <a:latin typeface="Times New Roman" pitchFamily="18" charset="0"/>
                <a:cs typeface="Times New Roman" pitchFamily="18" charset="0"/>
              </a:rPr>
              <a:t>Текст.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Мама собрала с дерева сливы и отдала их Маше и Роме. Дети начали ссориться, кому больше достанется. Помогите ребятам разделить сливы, чтобы никому не было обидно.</a:t>
            </a:r>
          </a:p>
          <a:p>
            <a:pPr marL="0" algn="ctr">
              <a:spcBef>
                <a:spcPts val="0"/>
              </a:spcBef>
              <a:buNone/>
            </a:pPr>
            <a:endParaRPr lang="ru-RU" sz="2000" b="1" dirty="0" smtClean="0">
              <a:latin typeface="Times New Roman" pitchFamily="18" charset="0"/>
              <a:cs typeface="Times New Roman" pitchFamily="18" charset="0"/>
            </a:endParaRPr>
          </a:p>
          <a:p>
            <a:pPr marL="0" algn="ctr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«Кукла Катя встречает гостей»</a:t>
            </a:r>
          </a:p>
          <a:p>
            <a:pPr marL="0">
              <a:spcBef>
                <a:spcPts val="0"/>
              </a:spcBef>
              <a:buNone/>
            </a:pPr>
            <a:r>
              <a:rPr lang="ru-RU" sz="2000" u="sng" dirty="0" smtClean="0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учить устанавливать равенство между двумя группами предметов. </a:t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u="sng" dirty="0" smtClean="0">
                <a:latin typeface="Times New Roman" pitchFamily="18" charset="0"/>
                <a:cs typeface="Times New Roman" pitchFamily="18" charset="0"/>
              </a:rPr>
              <a:t>Текст.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Кукла Катя пригласила в гости друзей. Накрыла на стол, положила конфеты в вазочку. Когда гости пришли, кукла огорчилась. Она не знает, хватит ли всем конфет. Как бы вы поступили на ее месте?</a:t>
            </a:r>
          </a:p>
          <a:p>
            <a:pPr marL="0">
              <a:spcBef>
                <a:spcPts val="0"/>
              </a:spcBef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>
              <a:spcBef>
                <a:spcPts val="0"/>
              </a:spcBef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>
              <a:spcBef>
                <a:spcPts val="0"/>
              </a:spcBef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>
              <a:spcBef>
                <a:spcPts val="0"/>
              </a:spcBef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>
              <a:spcBef>
                <a:spcPts val="0"/>
              </a:spcBef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>
              <a:spcBef>
                <a:spcPts val="0"/>
              </a:spcBef>
              <a:buNone/>
            </a:pP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>
              <a:spcBef>
                <a:spcPts val="0"/>
              </a:spcBef>
              <a:buNone/>
            </a:pP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7" descr="C:\Users\эщзц\Desktop\з.jpg"/>
          <p:cNvPicPr>
            <a:picLocks noChangeAspect="1" noChangeArrowheads="1"/>
          </p:cNvPicPr>
          <p:nvPr/>
        </p:nvPicPr>
        <p:blipFill>
          <a:blip r:embed="rId3" cstate="print"/>
          <a:srcRect t="7040" b="45800"/>
          <a:stretch>
            <a:fillRect/>
          </a:stretch>
        </p:blipFill>
        <p:spPr bwMode="auto">
          <a:xfrm>
            <a:off x="1043607" y="4077072"/>
            <a:ext cx="3558045" cy="2160000"/>
          </a:xfrm>
          <a:prstGeom prst="rect">
            <a:avLst/>
          </a:prstGeom>
          <a:noFill/>
        </p:spPr>
      </p:pic>
      <p:pic>
        <p:nvPicPr>
          <p:cNvPr id="31746" name="Picture 2" descr="https://fsd.kopilkaurokov.ru/up/html/2019/11/13/k_5dcbc83428f78/526868_4.jpeg"/>
          <p:cNvPicPr>
            <a:picLocks noChangeAspect="1" noChangeArrowheads="1"/>
          </p:cNvPicPr>
          <p:nvPr/>
        </p:nvPicPr>
        <p:blipFill>
          <a:blip r:embed="rId4" cstate="print"/>
          <a:srcRect t="6300" r="5501" b="8651"/>
          <a:stretch>
            <a:fillRect/>
          </a:stretch>
        </p:blipFill>
        <p:spPr bwMode="auto">
          <a:xfrm>
            <a:off x="4860032" y="4149080"/>
            <a:ext cx="3467252" cy="208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s://fs02.urokinachalki.ru/e/00041f-0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692696"/>
            <a:ext cx="8229600" cy="5184576"/>
          </a:xfrm>
        </p:spPr>
        <p:txBody>
          <a:bodyPr>
            <a:noAutofit/>
          </a:bodyPr>
          <a:lstStyle/>
          <a:p>
            <a:pPr marL="0" algn="ctr">
              <a:spcBef>
                <a:spcPts val="0"/>
              </a:spcBef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Анализ конкретных ситуаций.</a:t>
            </a:r>
          </a:p>
          <a:p>
            <a:pPr marL="0" algn="ctr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«Помоги мышке попасть в теремок»</a:t>
            </a:r>
          </a:p>
          <a:p>
            <a:pPr marL="0">
              <a:spcBef>
                <a:spcPts val="0"/>
              </a:spcBef>
              <a:buNone/>
            </a:pPr>
            <a:r>
              <a:rPr lang="ru-RU" sz="2000" u="sng" dirty="0" smtClean="0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закрепить знания о длине.</a:t>
            </a:r>
          </a:p>
          <a:p>
            <a:pPr marL="0">
              <a:spcBef>
                <a:spcPts val="0"/>
              </a:spcBef>
              <a:buNone/>
            </a:pPr>
            <a:r>
              <a:rPr lang="ru-RU" sz="2000" u="sng" dirty="0" smtClean="0">
                <a:latin typeface="Times New Roman" pitchFamily="18" charset="0"/>
                <a:cs typeface="Times New Roman" pitchFamily="18" charset="0"/>
              </a:rPr>
              <a:t>Текст.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Мышка шла к себе в теремок, но по дороге заблудилась. Впереди она увидела две дорожки разной длины. По какой дорожке мышка быстрей добежит до теремка? Почему? </a:t>
            </a:r>
          </a:p>
          <a:p>
            <a:pPr marL="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000" dirty="0" smtClean="0"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Picture 2" descr="http://900igr.net/up/datai/130887/0010-007-.jpg"/>
          <p:cNvPicPr>
            <a:picLocks noChangeAspect="1" noChangeArrowheads="1"/>
          </p:cNvPicPr>
          <p:nvPr/>
        </p:nvPicPr>
        <p:blipFill>
          <a:blip r:embed="rId3" cstate="print"/>
          <a:srcRect l="8171" r="18420" b="27950"/>
          <a:stretch>
            <a:fillRect/>
          </a:stretch>
        </p:blipFill>
        <p:spPr bwMode="auto">
          <a:xfrm>
            <a:off x="2267744" y="2780928"/>
            <a:ext cx="4416000" cy="3312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s://fs02.urokinachalki.ru/e/00041f-0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836712"/>
            <a:ext cx="8229600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 </a:t>
            </a:r>
          </a:p>
          <a:p>
            <a:pPr marL="0" algn="ctr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«Подружки»</a:t>
            </a:r>
          </a:p>
          <a:p>
            <a:pPr marL="0">
              <a:spcBef>
                <a:spcPts val="0"/>
              </a:spcBef>
              <a:buNone/>
            </a:pPr>
            <a:r>
              <a:rPr lang="ru-RU" sz="2000" u="sng" dirty="0" smtClean="0">
                <a:latin typeface="Times New Roman" pitchFamily="18" charset="0"/>
                <a:cs typeface="Times New Roman" pitchFamily="18" charset="0"/>
              </a:rPr>
              <a:t>Цель: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формирование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представления о делении четырёхугольника на четыре равных части путем последовательного складывания пополам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>
              <a:spcBef>
                <a:spcPts val="0"/>
              </a:spcBef>
              <a:buNone/>
            </a:pPr>
            <a:r>
              <a:rPr lang="ru-RU" sz="2000" u="sng" dirty="0" smtClean="0">
                <a:latin typeface="Times New Roman" pitchFamily="18" charset="0"/>
                <a:cs typeface="Times New Roman" pitchFamily="18" charset="0"/>
              </a:rPr>
              <a:t> Текст.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Девочка Лиза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очень любит рисовать. Она рисует везде дома,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детском саду, в гостях, и даже собираясь на детскую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площадку,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взяла с собой карандаши и листок бумаги. Выйдя из подъезда, она встретила своих подруг: Катю, Машу и Наташу. Девочки, увидев у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Лизы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карандаши, тоже захотели порисовать, но листок был только один.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Как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бы вы поступили на месте Лены?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s://fs02.urokinachalki.ru/e/00041f-0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764704"/>
            <a:ext cx="8229600" cy="5760640"/>
          </a:xfrm>
        </p:spPr>
        <p:txBody>
          <a:bodyPr>
            <a:normAutofit/>
          </a:bodyPr>
          <a:lstStyle/>
          <a:p>
            <a:pPr marL="0" algn="ctr">
              <a:spcBef>
                <a:spcPts val="0"/>
              </a:spcBef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Ролевое проектирование </a:t>
            </a:r>
          </a:p>
          <a:p>
            <a:pPr marL="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Это вид кейс – технологии, способствующий расширению </a:t>
            </a:r>
          </a:p>
          <a:p>
            <a:pPr marL="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практического опыта детей посредством проигрывания заданных ролей.</a:t>
            </a:r>
          </a:p>
          <a:p>
            <a:pPr marL="0" algn="ctr">
              <a:spcBef>
                <a:spcPts val="0"/>
              </a:spcBef>
              <a:buNone/>
            </a:pP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«Аленка потеряла куклу»</a:t>
            </a:r>
          </a:p>
          <a:p>
            <a:pPr marL="0">
              <a:spcBef>
                <a:spcPts val="0"/>
              </a:spcBef>
              <a:buNone/>
            </a:pPr>
            <a:r>
              <a:rPr lang="ru-RU" sz="2000" u="sng" dirty="0" smtClean="0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учить определять и обозначать словами положение предмета относительно себя: «вверху, внизу, посередине, справа, слева, на, под, в».</a:t>
            </a:r>
          </a:p>
          <a:p>
            <a:pPr marL="0">
              <a:spcBef>
                <a:spcPts val="0"/>
              </a:spcBef>
              <a:buNone/>
            </a:pPr>
            <a:r>
              <a:rPr lang="ru-RU" sz="2000" u="sng" dirty="0" smtClean="0">
                <a:latin typeface="Times New Roman" pitchFamily="18" charset="0"/>
                <a:cs typeface="Times New Roman" pitchFamily="18" charset="0"/>
              </a:rPr>
              <a:t>Текст.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Сегодня Аленка пришла в детский сад с куклой. Придя с прогулки, она не нашла свою любимую </a:t>
            </a:r>
          </a:p>
          <a:p>
            <a:pPr marL="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игрушку и расплакалась. </a:t>
            </a:r>
          </a:p>
          <a:p>
            <a:pPr marL="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Как бы вы поступили</a:t>
            </a:r>
          </a:p>
          <a:p>
            <a:pPr marL="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на месте Аленки?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>
              <a:spcBef>
                <a:spcPts val="0"/>
              </a:spcBef>
              <a:buNone/>
            </a:pPr>
            <a:endParaRPr lang="ru-RU" dirty="0"/>
          </a:p>
        </p:txBody>
      </p:sp>
      <p:pic>
        <p:nvPicPr>
          <p:cNvPr id="7172" name="Picture 4" descr="https://fsd.kopilkaurokov.ru/up/html/2019/11/13/k_5dcbc83428f78/526868_1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5936" y="3068960"/>
            <a:ext cx="3936000" cy="2952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s://fs02.urokinachalki.ru/e/00041f-0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620688"/>
            <a:ext cx="8229600" cy="5256584"/>
          </a:xfrm>
        </p:spPr>
        <p:txBody>
          <a:bodyPr>
            <a:normAutofit lnSpcReduction="10000"/>
          </a:bodyPr>
          <a:lstStyle/>
          <a:p>
            <a:pPr marL="0" algn="ctr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«В магазине»</a:t>
            </a:r>
          </a:p>
          <a:p>
            <a:pPr marL="0">
              <a:spcBef>
                <a:spcPts val="0"/>
              </a:spcBef>
              <a:buNone/>
            </a:pPr>
            <a:r>
              <a:rPr lang="ru-RU" sz="2000" u="sng" dirty="0" smtClean="0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: продолжать учить соотносить цифры 1,2,3,4, с количеством предметов.</a:t>
            </a:r>
          </a:p>
          <a:p>
            <a:pPr marL="0">
              <a:spcBef>
                <a:spcPts val="0"/>
              </a:spcBef>
              <a:buNone/>
            </a:pPr>
            <a:r>
              <a:rPr lang="ru-RU" sz="2000" u="sng" dirty="0" smtClean="0">
                <a:latin typeface="Times New Roman" pitchFamily="18" charset="0"/>
                <a:cs typeface="Times New Roman" pitchFamily="18" charset="0"/>
              </a:rPr>
              <a:t>Текст.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Дети играли в сюжетно – ролевую игру «Магазин». Они подавали денежку продавцу и говорили, сколько и каких предметов они хотят купить. Например «Я хочу купить три морковки для зайчика, потому что у меня на денежке написана цифра три». Продавец брала денежку, проверяла, благодарила за покупку.</a:t>
            </a:r>
          </a:p>
          <a:p>
            <a:pPr marL="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А новенькая девочка Лена не знала </a:t>
            </a:r>
          </a:p>
          <a:p>
            <a:pPr marL="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цифры. Когда подошла ее очередь, она </a:t>
            </a:r>
          </a:p>
          <a:p>
            <a:pPr marL="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не знала, что ей делать и стала </a:t>
            </a:r>
          </a:p>
          <a:p>
            <a:pPr marL="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все предметы с прилавка складывать </a:t>
            </a:r>
          </a:p>
          <a:p>
            <a:pPr marL="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 сумочку. Дети засмеялись,</a:t>
            </a:r>
          </a:p>
          <a:p>
            <a:pPr marL="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 Лена очень обиделась. </a:t>
            </a:r>
          </a:p>
          <a:p>
            <a:pPr marL="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Как бы вы поступили на месте </a:t>
            </a:r>
          </a:p>
          <a:p>
            <a:pPr marL="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продавца?</a:t>
            </a:r>
          </a:p>
          <a:p>
            <a:pPr marL="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(Дети разыгрывают ситуацию)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Рисунок 4" descr="C:\Users\эщзц\AppData\Local\Microsoft\Windows\Temporary Internet Files\Content.Word\IMG_20201215_165234.jpg"/>
          <p:cNvPicPr/>
          <p:nvPr/>
        </p:nvPicPr>
        <p:blipFill>
          <a:blip r:embed="rId3" cstate="print"/>
          <a:srcRect t="4207" b="6360"/>
          <a:stretch>
            <a:fillRect/>
          </a:stretch>
        </p:blipFill>
        <p:spPr bwMode="auto">
          <a:xfrm>
            <a:off x="5004048" y="2636912"/>
            <a:ext cx="3168352" cy="34197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s://fs02.urokinachalki.ru/e/00041f-0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4525963"/>
          </a:xfrm>
        </p:spPr>
        <p:txBody>
          <a:bodyPr>
            <a:normAutofit/>
          </a:bodyPr>
          <a:lstStyle/>
          <a:p>
            <a:pPr marL="0" algn="ctr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ейс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– метод развивает:</a:t>
            </a:r>
          </a:p>
          <a:p>
            <a:pPr marL="0">
              <a:spcBef>
                <a:spcPts val="0"/>
              </a:spcBef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умственные, сенсорные и речевые способности;</a:t>
            </a:r>
          </a:p>
          <a:p>
            <a:pPr marL="0">
              <a:spcBef>
                <a:spcPts val="0"/>
              </a:spcBef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аналитические умения: классифицировать, анализировать, представлять свой взгляд на решение проблемы;</a:t>
            </a:r>
          </a:p>
          <a:p>
            <a:pPr marL="0">
              <a:spcBef>
                <a:spcPts val="0"/>
              </a:spcBef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формирует навыки коммуникативного взаимодействия (вести дискуссию, защищать собственную точку зрения, убеждать);</a:t>
            </a:r>
          </a:p>
          <a:p>
            <a:pPr marL="0">
              <a:spcBef>
                <a:spcPts val="0"/>
              </a:spcBef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практические умения;</a:t>
            </a:r>
          </a:p>
          <a:p>
            <a:pPr marL="0">
              <a:spcBef>
                <a:spcPts val="0"/>
              </a:spcBef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социальные умения (оценивать поведение детей, умение слушать, поддерживать чужое мнение).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s://fs02.urokinachalki.ru/e/00041f-0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332656"/>
            <a:ext cx="8229600" cy="3528392"/>
          </a:xfrm>
        </p:spPr>
        <p:txBody>
          <a:bodyPr>
            <a:normAutofit/>
          </a:bodyPr>
          <a:lstStyle/>
          <a:p>
            <a:pPr algn="l"/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    Еще одной новой и эффективной формой обучения детей элементарным</a:t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 математическим представлениям является дидактическое пособие</a:t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 «Математический кейс».</a:t>
            </a:r>
            <a:br>
              <a:rPr lang="ru-RU" sz="18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«Математический кейс» - представляет из себя коробку, каждая сторона которой оформлена играми – заданиями. Все игры вложены в карманы, что позволяет многоразовое, легкодоступное, многофункциональное использование. Дополнительно к пособию можно подобрать песочные часы, веер цифр, счёты, счётные палочки, прищепки, картотеки загадок, стихов, задач, математических </a:t>
            </a:r>
            <a:r>
              <a:rPr lang="ru-RU" sz="1800" dirty="0" err="1" smtClean="0">
                <a:latin typeface="Times New Roman" pitchFamily="18" charset="0"/>
                <a:cs typeface="Times New Roman" pitchFamily="18" charset="0"/>
              </a:rPr>
              <a:t>физминуток</a:t>
            </a:r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, математически ребусов и т.д.</a:t>
            </a:r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эщзц\Desktop\к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3645024"/>
            <a:ext cx="3911085" cy="2196000"/>
          </a:xfrm>
          <a:prstGeom prst="rect">
            <a:avLst/>
          </a:prstGeom>
          <a:noFill/>
        </p:spPr>
      </p:pic>
      <p:pic>
        <p:nvPicPr>
          <p:cNvPr id="1027" name="Picture 3" descr="C:\Users\эщзц\Desktop\к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8024" y="3645024"/>
            <a:ext cx="3654621" cy="21960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s://fs02.urokinachalki.ru/e/00041f-0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908720"/>
            <a:ext cx="8229600" cy="4525963"/>
          </a:xfrm>
        </p:spPr>
        <p:txBody>
          <a:bodyPr>
            <a:normAutofit/>
          </a:bodyPr>
          <a:lstStyle/>
          <a:p>
            <a:pPr marL="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   Таким образом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использование развивающих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игр с применением </a:t>
            </a:r>
          </a:p>
          <a:p>
            <a:pPr marL="0">
              <a:spcBef>
                <a:spcPts val="0"/>
              </a:spcBef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кейс – технологий расширяет математический кругозор дошкольников; способствует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математическому развитию; повышает качество математической подготовленности к школе; позволяет детям более уверенно ориентироваться в простейших закономерностях окружающей их действительности и активнее использовать математические знания в повседневной жизни.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" name="Рисунок 8" descr="C:\Users\эщзц\AppData\Local\Microsoft\Windows\Temporary Internet Files\Content.Word\IMG_20201215_160344.jpg"/>
          <p:cNvPicPr/>
          <p:nvPr/>
        </p:nvPicPr>
        <p:blipFill>
          <a:blip r:embed="rId3" cstate="print"/>
          <a:srcRect t="13392" r="8663" b="35044"/>
          <a:stretch>
            <a:fillRect/>
          </a:stretch>
        </p:blipFill>
        <p:spPr bwMode="auto">
          <a:xfrm>
            <a:off x="3419872" y="2924944"/>
            <a:ext cx="4104456" cy="3231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https://fs02.urokinachalki.ru/e/00041f-0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339752" y="2780928"/>
            <a:ext cx="6120680" cy="936104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Спасибо за внимание!</a:t>
            </a:r>
            <a:endParaRPr lang="ru-RU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856</TotalTime>
  <Words>679</Words>
  <Application>Microsoft Office PowerPoint</Application>
  <PresentationFormat>Экран (4:3)</PresentationFormat>
  <Paragraphs>98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  Муниципальное автономное дошкольное образовательное учреждение   детский сад «Ромашка»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     Еще одной новой и эффективной формой обучения детей элементарным  математическим представлениям является дидактическое пособие  «Математический кейс». «Математический кейс» - представляет из себя коробку, каждая сторона которой оформлена играми – заданиями. Все игры вложены в карманы, что позволяет многоразовое, легкодоступное, многофункциональное использование. Дополнительно к пособию можно подобрать песочные часы, веер цифр, счёты, счётные палочки, прищепки, картотеки загадок, стихов, задач, математических физминуток, математически ребусов и т.д.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эщзц</dc:creator>
  <cp:lastModifiedBy>эщзц</cp:lastModifiedBy>
  <cp:revision>91</cp:revision>
  <dcterms:created xsi:type="dcterms:W3CDTF">2020-12-12T17:16:50Z</dcterms:created>
  <dcterms:modified xsi:type="dcterms:W3CDTF">2020-12-16T06:58:05Z</dcterms:modified>
</cp:coreProperties>
</file>